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8" r:id="rId2"/>
    <p:sldId id="269" r:id="rId3"/>
    <p:sldId id="276" r:id="rId4"/>
    <p:sldId id="277" r:id="rId5"/>
    <p:sldId id="282" r:id="rId6"/>
    <p:sldId id="278" r:id="rId7"/>
    <p:sldId id="284" r:id="rId8"/>
    <p:sldId id="285" r:id="rId9"/>
    <p:sldId id="283" r:id="rId10"/>
    <p:sldId id="286"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4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notesMaster" Target="notesMasters/notesMaster1.xml" /><Relationship Id="rId17" Type="http://customschemas.google.com/relationships/presentationmetadata" Target="metadata" /><Relationship Id="rId2" Type="http://schemas.openxmlformats.org/officeDocument/2006/relationships/slide" Target="slides/slide1.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IN"/>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BB9F91A-7995-4B2B-8561-5E17A605805C}" type="datetimeFigureOut">
              <a:rPr lang="en-US" smtClean="0"/>
              <a:pPr/>
              <a:t>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641ACA-691C-445C-BE51-E799BA941A9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REPRODUCTION IN ANIMALS </a:t>
            </a:r>
            <a:endParaRPr lang="en-IN" dirty="0"/>
          </a:p>
        </p:txBody>
      </p:sp>
      <p:sp>
        <p:nvSpPr>
          <p:cNvPr id="3" name="Subtitle 2"/>
          <p:cNvSpPr>
            <a:spLocks noGrp="1"/>
          </p:cNvSpPr>
          <p:nvPr>
            <p:ph type="subTitle" idx="1"/>
          </p:nvPr>
        </p:nvSpPr>
        <p:spPr/>
        <p:txBody>
          <a:bodyPr/>
          <a:lstStyle/>
          <a:p>
            <a:r>
              <a:rPr lang="en-US"/>
              <a:t>Lesson 8</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345E-71BD-DA4D-B4CC-ED19CC7E6D6F}"/>
              </a:ext>
            </a:extLst>
          </p:cNvPr>
          <p:cNvSpPr>
            <a:spLocks noGrp="1"/>
          </p:cNvSpPr>
          <p:nvPr>
            <p:ph type="title"/>
          </p:nvPr>
        </p:nvSpPr>
        <p:spPr>
          <a:xfrm>
            <a:off x="4212939" y="862296"/>
            <a:ext cx="7772400" cy="1362075"/>
          </a:xfrm>
        </p:spPr>
        <p:txBody>
          <a:bodyPr/>
          <a:lstStyle/>
          <a:p>
            <a:endParaRPr lang="en-US"/>
          </a:p>
        </p:txBody>
      </p:sp>
      <p:sp>
        <p:nvSpPr>
          <p:cNvPr id="3" name="Text Placeholder 2">
            <a:extLst>
              <a:ext uri="{FF2B5EF4-FFF2-40B4-BE49-F238E27FC236}">
                <a16:creationId xmlns:a16="http://schemas.microsoft.com/office/drawing/2014/main" id="{89D0971B-B4C7-CC4F-9122-F5A5ECDCC77E}"/>
              </a:ext>
            </a:extLst>
          </p:cNvPr>
          <p:cNvSpPr>
            <a:spLocks noGrp="1"/>
          </p:cNvSpPr>
          <p:nvPr>
            <p:ph type="body" idx="1"/>
          </p:nvPr>
        </p:nvSpPr>
        <p:spPr>
          <a:xfrm>
            <a:off x="3076789" y="862296"/>
            <a:ext cx="10867720" cy="4372279"/>
          </a:xfrm>
        </p:spPr>
        <p:txBody>
          <a:bodyPr>
            <a:noAutofit/>
          </a:bodyPr>
          <a:lstStyle/>
          <a:p>
            <a:r>
              <a:rPr lang="en-US" sz="3200" b="1">
                <a:solidFill>
                  <a:schemeClr val="tx1"/>
                </a:solidFill>
                <a:effectLst/>
                <a:latin typeface="Aharoni" panose="02010803020104030203" pitchFamily="2" charset="-79"/>
                <a:ea typeface="Times New Roman" panose="02020603050405020304" pitchFamily="18" charset="0"/>
                <a:cs typeface="Aharoni" panose="02010803020104030203" pitchFamily="2" charset="-79"/>
              </a:rPr>
              <a:t>4. How do the eggs of crocodiles hatch?</a:t>
            </a:r>
            <a:endParaRPr lang="en-GB" sz="3200" b="1">
              <a:solidFill>
                <a:schemeClr val="tx1"/>
              </a:solidFill>
              <a:effectLst/>
              <a:latin typeface="Aharoni" panose="02010803020104030203" pitchFamily="2" charset="-79"/>
              <a:ea typeface="Times New Roman" panose="02020603050405020304" pitchFamily="18" charset="0"/>
              <a:cs typeface="Aharoni" panose="02010803020104030203" pitchFamily="2" charset="-79"/>
            </a:endParaRPr>
          </a:p>
          <a:p>
            <a:r>
              <a:rPr lang="en-US" sz="3200" b="1">
                <a:solidFill>
                  <a:schemeClr val="tx1"/>
                </a:solidFill>
                <a:effectLst/>
                <a:latin typeface="Aharoni" panose="02010803020104030203" pitchFamily="2" charset="-79"/>
                <a:ea typeface="Times New Roman" panose="02020603050405020304" pitchFamily="18" charset="0"/>
                <a:cs typeface="Aharoni" panose="02010803020104030203" pitchFamily="2" charset="-79"/>
              </a:rPr>
              <a:t>Ans: A female crocodile digs a hole in the ground and lays eggs. She then covers the egg with dirt. After two or three months, the young one are ready to hatch. The mother crocodile removes the dirt and helps the young one to come out.</a:t>
            </a:r>
            <a:endParaRPr lang="en-GB" sz="3200" b="1">
              <a:solidFill>
                <a:schemeClr val="tx1"/>
              </a:solidFill>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4" name="Slide Number Placeholder 3">
            <a:extLst>
              <a:ext uri="{FF2B5EF4-FFF2-40B4-BE49-F238E27FC236}">
                <a16:creationId xmlns:a16="http://schemas.microsoft.com/office/drawing/2014/main" id="{5979F380-17BD-EE4E-A850-9C9E2F80E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70515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898" y="274638"/>
            <a:ext cx="11121654" cy="2287644"/>
          </a:xfrm>
        </p:spPr>
        <p:txBody>
          <a:bodyPr/>
          <a:lstStyle/>
          <a:p>
            <a:r>
              <a:rPr lang="en-US"/>
              <a:t>E. Write short answers. </a:t>
            </a:r>
            <a:endParaRPr lang="en-IN" dirty="0"/>
          </a:p>
        </p:txBody>
      </p:sp>
      <p:sp>
        <p:nvSpPr>
          <p:cNvPr id="3" name="Content Placeholder 2"/>
          <p:cNvSpPr>
            <a:spLocks noGrp="1"/>
          </p:cNvSpPr>
          <p:nvPr>
            <p:ph idx="1"/>
          </p:nvPr>
        </p:nvSpPr>
        <p:spPr>
          <a:xfrm>
            <a:off x="3470601" y="2562282"/>
            <a:ext cx="11121654" cy="6045201"/>
          </a:xfrm>
        </p:spPr>
        <p:txBody>
          <a:bodyPr>
            <a:normAutofit/>
          </a:bodyPr>
          <a:lstStyle/>
          <a:p>
            <a:r>
              <a:rPr lang="en-US" b="1">
                <a:effectLst/>
                <a:latin typeface="Aharoni" panose="02010803020104030203" pitchFamily="2" charset="-79"/>
                <a:ea typeface="Times New Roman" panose="02020603050405020304" pitchFamily="18" charset="0"/>
                <a:cs typeface="Aharoni" panose="02010803020104030203" pitchFamily="2" charset="-79"/>
              </a:rPr>
              <a:t>1. What is reproduction?</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r>
              <a:rPr lang="en-US" b="1">
                <a:effectLst/>
                <a:latin typeface="Aharoni" panose="02010803020104030203" pitchFamily="2" charset="-79"/>
                <a:ea typeface="Times New Roman" panose="02020603050405020304" pitchFamily="18" charset="0"/>
                <a:cs typeface="Aharoni" panose="02010803020104030203" pitchFamily="2" charset="-79"/>
              </a:rPr>
              <a:t>Ans : The process by which animals produce babies is called reproduction.</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2" y="274638"/>
            <a:ext cx="8446169" cy="1143000"/>
          </a:xfrm>
        </p:spPr>
        <p:txBody>
          <a:bodyPr/>
          <a:lstStyle/>
          <a:p>
            <a:endParaRPr lang="en-US" dirty="0"/>
          </a:p>
        </p:txBody>
      </p:sp>
      <p:sp>
        <p:nvSpPr>
          <p:cNvPr id="3" name="Text Placeholder 2"/>
          <p:cNvSpPr>
            <a:spLocks noGrp="1"/>
          </p:cNvSpPr>
          <p:nvPr>
            <p:ph type="body" idx="1"/>
          </p:nvPr>
        </p:nvSpPr>
        <p:spPr>
          <a:xfrm rot="10800000" flipV="1">
            <a:off x="3866599" y="1853269"/>
            <a:ext cx="9682066" cy="2123165"/>
          </a:xfrm>
        </p:spPr>
        <p:txBody>
          <a:bodyPr/>
          <a:lstStyle/>
          <a:p>
            <a:r>
              <a:rPr lang="en-US" b="1">
                <a:effectLst/>
                <a:latin typeface="Aharoni" panose="02010803020104030203" pitchFamily="2" charset="-79"/>
                <a:ea typeface="Times New Roman" panose="02020603050405020304" pitchFamily="18" charset="0"/>
                <a:cs typeface="Aharoni" panose="02010803020104030203" pitchFamily="2" charset="-79"/>
              </a:rPr>
              <a:t>2. Name the main parts of an egg?</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r>
              <a:rPr lang="en-US" b="1">
                <a:effectLst/>
                <a:latin typeface="Aharoni" panose="02010803020104030203" pitchFamily="2" charset="-79"/>
                <a:ea typeface="Times New Roman" panose="02020603050405020304" pitchFamily="18" charset="0"/>
                <a:cs typeface="Aharoni" panose="02010803020104030203" pitchFamily="2" charset="-79"/>
              </a:rPr>
              <a:t>Ans:  The main part of an egg are Shell, Yolk, albumen and embryo.</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641" y="274638"/>
            <a:ext cx="9408695" cy="1143000"/>
          </a:xfrm>
        </p:spPr>
        <p:txBody>
          <a:bodyPr/>
          <a:lstStyle/>
          <a:p>
            <a:endParaRPr lang="en-US" dirty="0"/>
          </a:p>
        </p:txBody>
      </p:sp>
      <p:sp>
        <p:nvSpPr>
          <p:cNvPr id="3" name="Text Placeholder 2"/>
          <p:cNvSpPr>
            <a:spLocks noGrp="1"/>
          </p:cNvSpPr>
          <p:nvPr>
            <p:ph type="body" idx="1"/>
          </p:nvPr>
        </p:nvSpPr>
        <p:spPr>
          <a:xfrm>
            <a:off x="2911641" y="2143626"/>
            <a:ext cx="11210166" cy="7495674"/>
          </a:xfrm>
        </p:spPr>
        <p:txBody>
          <a:bodyPr/>
          <a:lstStyle/>
          <a:p>
            <a:r>
              <a:rPr lang="en-US" b="1">
                <a:effectLst/>
                <a:latin typeface="Aharoni" panose="02010803020104030203" pitchFamily="2" charset="-79"/>
                <a:ea typeface="Times New Roman" panose="02020603050405020304" pitchFamily="18" charset="0"/>
                <a:cs typeface="Aharoni" panose="02010803020104030203" pitchFamily="2" charset="-79"/>
              </a:rPr>
              <a:t>3. How is a tadpole different from an adult frog?</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r>
              <a:rPr lang="en-US" b="1">
                <a:effectLst/>
                <a:latin typeface="Aharoni" panose="02010803020104030203" pitchFamily="2" charset="-79"/>
                <a:ea typeface="Times New Roman" panose="02020603050405020304" pitchFamily="18" charset="0"/>
                <a:cs typeface="Aharoni" panose="02010803020104030203" pitchFamily="2" charset="-79"/>
              </a:rPr>
              <a:t>Ans: A tadpole this a baby frog. It has a tail and looks like a fish. It swims in water and eats water plants. It changes into a frog. A frog has legs. It lives both on land and in water.</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pPr>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544605" y="2586789"/>
            <a:ext cx="9618378" cy="5113421"/>
          </a:xfrm>
        </p:spPr>
        <p:txBody>
          <a:bodyPr/>
          <a:lstStyle/>
          <a:p>
            <a:r>
              <a:rPr lang="en-US" b="1">
                <a:effectLst/>
                <a:latin typeface="Aharoni" panose="02010803020104030203" pitchFamily="2" charset="-79"/>
                <a:ea typeface="Times New Roman" panose="02020603050405020304" pitchFamily="18" charset="0"/>
                <a:cs typeface="Aharoni" panose="02010803020104030203" pitchFamily="2" charset="-79"/>
              </a:rPr>
              <a:t>4. Name the various stages in the life cycle of a cockroach.</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r>
              <a:rPr lang="en-US" b="1">
                <a:effectLst/>
                <a:latin typeface="Aharoni" panose="02010803020104030203" pitchFamily="2" charset="-79"/>
                <a:ea typeface="Times New Roman" panose="02020603050405020304" pitchFamily="18" charset="0"/>
                <a:cs typeface="Aharoni" panose="02010803020104030203" pitchFamily="2" charset="-79"/>
              </a:rPr>
              <a:t>Ans:  The stages in the life cycle of a cockroach are egg, nymph and adult</a:t>
            </a:r>
            <a:r>
              <a:rPr lang="en-US" sz="180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5" y="274638"/>
            <a:ext cx="7748337" cy="880394"/>
          </a:xfrm>
        </p:spPr>
        <p:txBody>
          <a:bodyPr/>
          <a:lstStyle/>
          <a:p>
            <a:endParaRPr lang="en-US" dirty="0"/>
          </a:p>
        </p:txBody>
      </p:sp>
      <p:sp>
        <p:nvSpPr>
          <p:cNvPr id="3" name="Text Placeholder 2"/>
          <p:cNvSpPr>
            <a:spLocks noGrp="1"/>
          </p:cNvSpPr>
          <p:nvPr>
            <p:ph type="body" idx="1"/>
          </p:nvPr>
        </p:nvSpPr>
        <p:spPr>
          <a:xfrm>
            <a:off x="4043453" y="1946720"/>
            <a:ext cx="9071811" cy="2929360"/>
          </a:xfrm>
        </p:spPr>
        <p:txBody>
          <a:bodyPr/>
          <a:lstStyle/>
          <a:p>
            <a:r>
              <a:rPr lang="en-US" b="1">
                <a:effectLst/>
                <a:latin typeface="Calibri" panose="020F0502020204030204" pitchFamily="34" charset="0"/>
                <a:ea typeface="Times New Roman" panose="02020603050405020304" pitchFamily="18" charset="0"/>
                <a:cs typeface="Times New Roman" panose="02020603050405020304" pitchFamily="18" charset="0"/>
              </a:rPr>
              <a:t>5. Differentiate between a larva and nymph.</a:t>
            </a:r>
            <a:endParaRPr lang="en-GB" b="1">
              <a:effectLst/>
              <a:latin typeface="Calibri" panose="020F0502020204030204" pitchFamily="34" charset="0"/>
              <a:ea typeface="Times New Roman" panose="02020603050405020304" pitchFamily="18" charset="0"/>
              <a:cs typeface="Times New Roman" panose="02020603050405020304" pitchFamily="18" charset="0"/>
            </a:endParaRPr>
          </a:p>
          <a:p>
            <a:r>
              <a:rPr lang="en-US" b="1">
                <a:effectLst/>
                <a:latin typeface="Calibri" panose="020F0502020204030204" pitchFamily="34" charset="0"/>
                <a:ea typeface="Times New Roman" panose="02020603050405020304" pitchFamily="18" charset="0"/>
                <a:cs typeface="Times New Roman" panose="02020603050405020304" pitchFamily="18" charset="0"/>
              </a:rPr>
              <a:t>Ans:  A nymph looks like the parent insect. The larva looks different from the parent insect.</a:t>
            </a:r>
            <a:endParaRPr lang="en-GB" b="1">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5" name="TextBox 4">
            <a:extLst>
              <a:ext uri="{FF2B5EF4-FFF2-40B4-BE49-F238E27FC236}">
                <a16:creationId xmlns:a16="http://schemas.microsoft.com/office/drawing/2014/main" id="{7639AE92-93BD-9E43-ACBC-3D0FEB0FF011}"/>
              </a:ext>
            </a:extLst>
          </p:cNvPr>
          <p:cNvSpPr txBox="1"/>
          <p:nvPr/>
        </p:nvSpPr>
        <p:spPr>
          <a:xfrm>
            <a:off x="4264322" y="2536809"/>
            <a:ext cx="9140400" cy="5558316"/>
          </a:xfrm>
          <a:prstGeom prst="rect">
            <a:avLst/>
          </a:prstGeom>
          <a:noFill/>
        </p:spPr>
        <p:txBody>
          <a:bodyPr wrap="square">
            <a:spAutoFit/>
          </a:bodyPr>
          <a:lstStyle/>
          <a:p>
            <a:pPr>
              <a:lnSpc>
                <a:spcPct val="107000"/>
              </a:lnSpc>
              <a:spcAft>
                <a:spcPts val="800"/>
              </a:spcAft>
            </a:pPr>
            <a:r>
              <a:rPr lang="en-US" sz="3200" b="1">
                <a:effectLst/>
                <a:latin typeface="Aharoni" panose="02010803020104030203" pitchFamily="2" charset="-79"/>
                <a:ea typeface="Times New Roman" panose="02020603050405020304" pitchFamily="18" charset="0"/>
                <a:cs typeface="Aharoni" panose="02010803020104030203" pitchFamily="2" charset="-79"/>
              </a:rPr>
              <a:t>F.Answer these questions.</a:t>
            </a:r>
            <a:endParaRPr lang="en-GB" sz="3200" b="1">
              <a:effectLst/>
              <a:latin typeface="Aharoni" panose="02010803020104030203" pitchFamily="2" charset="-79"/>
              <a:ea typeface="Times New Roman" panose="02020603050405020304" pitchFamily="18" charset="0"/>
              <a:cs typeface="Aharoni" panose="02010803020104030203" pitchFamily="2" charset="-79"/>
            </a:endParaRPr>
          </a:p>
          <a:p>
            <a:pPr>
              <a:lnSpc>
                <a:spcPct val="107000"/>
              </a:lnSpc>
              <a:spcAft>
                <a:spcPts val="800"/>
              </a:spcAft>
            </a:pPr>
            <a:r>
              <a:rPr lang="en-US" sz="3200" b="1">
                <a:effectLst/>
                <a:latin typeface="Aharoni" panose="02010803020104030203" pitchFamily="2" charset="-79"/>
                <a:ea typeface="Times New Roman" panose="02020603050405020304" pitchFamily="18" charset="0"/>
                <a:cs typeface="Aharoni" panose="02010803020104030203" pitchFamily="2" charset="-79"/>
              </a:rPr>
              <a:t>1. How do mammals take care of their babies? Explain.</a:t>
            </a:r>
            <a:endParaRPr lang="en-GB" sz="3200" b="1">
              <a:effectLst/>
              <a:latin typeface="Aharoni" panose="02010803020104030203" pitchFamily="2" charset="-79"/>
              <a:ea typeface="Times New Roman" panose="02020603050405020304" pitchFamily="18" charset="0"/>
              <a:cs typeface="Aharoni" panose="02010803020104030203" pitchFamily="2" charset="-79"/>
            </a:endParaRPr>
          </a:p>
          <a:p>
            <a:pPr>
              <a:lnSpc>
                <a:spcPct val="107000"/>
              </a:lnSpc>
              <a:spcAft>
                <a:spcPts val="800"/>
              </a:spcAft>
            </a:pPr>
            <a:r>
              <a:rPr lang="en-US" sz="3200" b="1">
                <a:effectLst/>
                <a:latin typeface="Aharoni" panose="02010803020104030203" pitchFamily="2" charset="-79"/>
                <a:ea typeface="Times New Roman" panose="02020603050405020304" pitchFamily="18" charset="0"/>
                <a:cs typeface="Aharoni" panose="02010803020104030203" pitchFamily="2" charset="-79"/>
              </a:rPr>
              <a:t>Ans: When the babies of mammals are born, they are weak and helpless. Usually, the mother takes care of her babies. She feeds them and protects them from enemies. In some mammals such as monkeys and wolves, the father also take care of the babies. He guards and protects them from enemies.</a:t>
            </a:r>
            <a:endParaRPr lang="en-GB" sz="3200" b="1">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9" name="TextBox 8">
            <a:extLst>
              <a:ext uri="{FF2B5EF4-FFF2-40B4-BE49-F238E27FC236}">
                <a16:creationId xmlns:a16="http://schemas.microsoft.com/office/drawing/2014/main" id="{F232E635-CF92-9747-AC46-BA3A4A6822E4}"/>
              </a:ext>
            </a:extLst>
          </p:cNvPr>
          <p:cNvSpPr txBox="1"/>
          <p:nvPr/>
        </p:nvSpPr>
        <p:spPr>
          <a:xfrm rot="357413">
            <a:off x="4570201" y="4992086"/>
            <a:ext cx="9140400" cy="307777"/>
          </a:xfrm>
          <a:prstGeom prst="rect">
            <a:avLst/>
          </a:prstGeom>
          <a:noFill/>
        </p:spPr>
        <p:txBody>
          <a:bodyPr wrap="square">
            <a:spAutoFit/>
          </a:bodyPr>
          <a:lstStyle/>
          <a:p>
            <a:r>
              <a:rPr lang="en-US" sz="1400" b="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6" name="TextBox 5">
            <a:extLst>
              <a:ext uri="{FF2B5EF4-FFF2-40B4-BE49-F238E27FC236}">
                <a16:creationId xmlns:a16="http://schemas.microsoft.com/office/drawing/2014/main" id="{E3F23705-A32F-C64A-BAB2-0F596381119E}"/>
              </a:ext>
            </a:extLst>
          </p:cNvPr>
          <p:cNvSpPr txBox="1"/>
          <p:nvPr/>
        </p:nvSpPr>
        <p:spPr>
          <a:xfrm>
            <a:off x="4336294" y="2782631"/>
            <a:ext cx="9140400" cy="2821029"/>
          </a:xfrm>
          <a:prstGeom prst="rect">
            <a:avLst/>
          </a:prstGeom>
          <a:noFill/>
        </p:spPr>
        <p:txBody>
          <a:bodyPr wrap="square">
            <a:spAutoFit/>
          </a:bodyPr>
          <a:lstStyle/>
          <a:p>
            <a:pPr>
              <a:lnSpc>
                <a:spcPct val="107000"/>
              </a:lnSpc>
              <a:spcAft>
                <a:spcPts val="800"/>
              </a:spcAft>
            </a:pPr>
            <a:r>
              <a:rPr lang="en-US" sz="3200" b="1">
                <a:effectLst/>
                <a:latin typeface="Calibri" panose="020F0502020204030204" pitchFamily="34" charset="0"/>
                <a:ea typeface="Times New Roman" panose="02020603050405020304" pitchFamily="18" charset="0"/>
                <a:cs typeface="Times New Roman" panose="02020603050405020304" pitchFamily="18" charset="0"/>
              </a:rPr>
              <a:t>2</a:t>
            </a:r>
            <a:r>
              <a:rPr lang="en-US" sz="3200" b="1">
                <a:effectLst/>
                <a:latin typeface="Aharoni" panose="02010803020104030203" pitchFamily="2" charset="-79"/>
                <a:ea typeface="Times New Roman" panose="02020603050405020304" pitchFamily="18" charset="0"/>
                <a:cs typeface="Aharoni" panose="02010803020104030203" pitchFamily="2" charset="-79"/>
              </a:rPr>
              <a:t>. Explain how a chick comes out of an egg.</a:t>
            </a:r>
            <a:endParaRPr lang="en-GB" sz="3200" b="1">
              <a:effectLst/>
              <a:latin typeface="Aharoni" panose="02010803020104030203" pitchFamily="2" charset="-79"/>
              <a:ea typeface="Times New Roman" panose="02020603050405020304" pitchFamily="18" charset="0"/>
              <a:cs typeface="Aharoni" panose="02010803020104030203" pitchFamily="2" charset="-79"/>
            </a:endParaRPr>
          </a:p>
          <a:p>
            <a:pPr>
              <a:lnSpc>
                <a:spcPct val="107000"/>
              </a:lnSpc>
              <a:spcAft>
                <a:spcPts val="800"/>
              </a:spcAft>
            </a:pPr>
            <a:r>
              <a:rPr lang="en-US" sz="3200" b="1">
                <a:effectLst/>
                <a:latin typeface="Aharoni" panose="02010803020104030203" pitchFamily="2" charset="-79"/>
                <a:ea typeface="Times New Roman" panose="02020603050405020304" pitchFamily="18" charset="0"/>
                <a:cs typeface="Aharoni" panose="02010803020104030203" pitchFamily="2" charset="-79"/>
              </a:rPr>
              <a:t>Ans:  The mother hen lays an egg and then sits on the egg to keep it warm. After a few weeks, the chick hatches out by breaking the shell.</a:t>
            </a:r>
            <a:endParaRPr lang="en-GB" sz="3200" b="1">
              <a:effectLst/>
              <a:latin typeface="Aharoni" panose="02010803020104030203" pitchFamily="2" charset="-79"/>
              <a:ea typeface="Times New Roman" panose="02020603050405020304" pitchFamily="18" charset="0"/>
              <a:cs typeface="Aharoni" panose="02010803020104030203"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231" y="274638"/>
            <a:ext cx="9745579" cy="1143000"/>
          </a:xfrm>
        </p:spPr>
        <p:txBody>
          <a:bodyPr>
            <a:normAutofit/>
          </a:bodyPr>
          <a:lstStyle/>
          <a:p>
            <a:endParaRPr lang="en-US" dirty="0"/>
          </a:p>
        </p:txBody>
      </p:sp>
      <p:sp>
        <p:nvSpPr>
          <p:cNvPr id="3" name="Text Placeholder 2"/>
          <p:cNvSpPr>
            <a:spLocks noGrp="1"/>
          </p:cNvSpPr>
          <p:nvPr>
            <p:ph type="body" idx="1"/>
          </p:nvPr>
        </p:nvSpPr>
        <p:spPr>
          <a:xfrm>
            <a:off x="2141157" y="1600200"/>
            <a:ext cx="13854545" cy="6127757"/>
          </a:xfrm>
        </p:spPr>
        <p:txBody>
          <a:bodyPr>
            <a:noAutofit/>
          </a:bodyPr>
          <a:lstStyle/>
          <a:p>
            <a:r>
              <a:rPr lang="en-US" b="1">
                <a:effectLst/>
                <a:latin typeface="Aharoni" panose="02010803020104030203" pitchFamily="2" charset="-79"/>
                <a:ea typeface="Times New Roman" panose="02020603050405020304" pitchFamily="18" charset="0"/>
                <a:cs typeface="Aharoni" panose="02010803020104030203" pitchFamily="2" charset="-79"/>
              </a:rPr>
              <a:t>3. Describe the life cycle of a frog.</a:t>
            </a:r>
            <a:endParaRPr lang="en-GB" b="1">
              <a:effectLst/>
              <a:latin typeface="Aharoni" panose="02010803020104030203" pitchFamily="2" charset="-79"/>
              <a:ea typeface="Times New Roman" panose="02020603050405020304" pitchFamily="18" charset="0"/>
              <a:cs typeface="Aharoni" panose="02010803020104030203" pitchFamily="2" charset="-79"/>
            </a:endParaRPr>
          </a:p>
          <a:p>
            <a:r>
              <a:rPr lang="en-US" b="1">
                <a:effectLst/>
                <a:latin typeface="Aharoni" panose="02010803020104030203" pitchFamily="2" charset="-79"/>
                <a:ea typeface="Times New Roman" panose="02020603050405020304" pitchFamily="18" charset="0"/>
                <a:cs typeface="Aharoni" panose="02010803020104030203" pitchFamily="2" charset="-79"/>
              </a:rPr>
              <a:t>Ans: A female frog lays hundreds of eggs in water. When the eggs hatch, tiny baby frogs called tadpoles come out of them. A tadpole has a tail and looks like a fish. It swims in water and eats water plants. Later, it grows legs. The tail also becomes shorter and disappears finally . Gradually, the tadpole changes into an adult frog.</a:t>
            </a:r>
            <a:endParaRPr lang="en-GB" b="1">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cSld>
  <p:clrMapOvr>
    <a:masterClrMapping/>
  </p:clrMapOvr>
</p:sld>
</file>

<file path=ppt/theme/theme1.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61</Words>
  <Application>Microsoft Office PowerPoint</Application>
  <PresentationFormat>Custom</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REPRODUCTION IN ANIMALS </vt:lpstr>
      <vt:lpstr>E. Write short answers.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GANGADEVI SNSACD</cp:lastModifiedBy>
  <cp:revision>48</cp:revision>
  <dcterms:created xsi:type="dcterms:W3CDTF">2006-08-16T00:00:00Z</dcterms:created>
  <dcterms:modified xsi:type="dcterms:W3CDTF">2020-11-02T17:17:43Z</dcterms:modified>
</cp:coreProperties>
</file>